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1879263" cy="82804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08">
          <p15:clr>
            <a:srgbClr val="A4A3A4"/>
          </p15:clr>
        </p15:guide>
        <p15:guide id="2" pos="37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-1188" y="-96"/>
      </p:cViewPr>
      <p:guideLst>
        <p:guide orient="horz" pos="2608"/>
        <p:guide pos="37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945" y="1355149"/>
            <a:ext cx="10097374" cy="2882806"/>
          </a:xfrm>
        </p:spPr>
        <p:txBody>
          <a:bodyPr anchor="b"/>
          <a:lstStyle>
            <a:lvl1pPr algn="ctr">
              <a:defRPr sz="724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908" y="4349128"/>
            <a:ext cx="8909447" cy="1999179"/>
          </a:xfrm>
        </p:spPr>
        <p:txBody>
          <a:bodyPr/>
          <a:lstStyle>
            <a:lvl1pPr marL="0" indent="0" algn="ctr">
              <a:buNone/>
              <a:defRPr sz="2898"/>
            </a:lvl1pPr>
            <a:lvl2pPr marL="552023" indent="0" algn="ctr">
              <a:buNone/>
              <a:defRPr sz="2415"/>
            </a:lvl2pPr>
            <a:lvl3pPr marL="1104047" indent="0" algn="ctr">
              <a:buNone/>
              <a:defRPr sz="2173"/>
            </a:lvl3pPr>
            <a:lvl4pPr marL="1656070" indent="0" algn="ctr">
              <a:buNone/>
              <a:defRPr sz="1932"/>
            </a:lvl4pPr>
            <a:lvl5pPr marL="2208093" indent="0" algn="ctr">
              <a:buNone/>
              <a:defRPr sz="1932"/>
            </a:lvl5pPr>
            <a:lvl6pPr marL="2760116" indent="0" algn="ctr">
              <a:buNone/>
              <a:defRPr sz="1932"/>
            </a:lvl6pPr>
            <a:lvl7pPr marL="3312140" indent="0" algn="ctr">
              <a:buNone/>
              <a:defRPr sz="1932"/>
            </a:lvl7pPr>
            <a:lvl8pPr marL="3864163" indent="0" algn="ctr">
              <a:buNone/>
              <a:defRPr sz="1932"/>
            </a:lvl8pPr>
            <a:lvl9pPr marL="4416186" indent="0" algn="ctr">
              <a:buNone/>
              <a:defRPr sz="1932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47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94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1098" y="440855"/>
            <a:ext cx="2561466" cy="70172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700" y="440855"/>
            <a:ext cx="7535907" cy="70172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7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26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513" y="2064352"/>
            <a:ext cx="10245864" cy="3444416"/>
          </a:xfrm>
        </p:spPr>
        <p:txBody>
          <a:bodyPr anchor="b"/>
          <a:lstStyle>
            <a:lvl1pPr>
              <a:defRPr sz="724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513" y="5541353"/>
            <a:ext cx="10245864" cy="1811337"/>
          </a:xfrm>
        </p:spPr>
        <p:txBody>
          <a:bodyPr/>
          <a:lstStyle>
            <a:lvl1pPr marL="0" indent="0">
              <a:buNone/>
              <a:defRPr sz="2898">
                <a:solidFill>
                  <a:schemeClr val="tx1"/>
                </a:solidFill>
              </a:defRPr>
            </a:lvl1pPr>
            <a:lvl2pPr marL="552023" indent="0">
              <a:buNone/>
              <a:defRPr sz="2415">
                <a:solidFill>
                  <a:schemeClr val="tx1">
                    <a:tint val="75000"/>
                  </a:schemeClr>
                </a:solidFill>
              </a:defRPr>
            </a:lvl2pPr>
            <a:lvl3pPr marL="1104047" indent="0">
              <a:buNone/>
              <a:defRPr sz="2173">
                <a:solidFill>
                  <a:schemeClr val="tx1">
                    <a:tint val="75000"/>
                  </a:schemeClr>
                </a:solidFill>
              </a:defRPr>
            </a:lvl3pPr>
            <a:lvl4pPr marL="1656070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4pPr>
            <a:lvl5pPr marL="2208093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5pPr>
            <a:lvl6pPr marL="2760116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6pPr>
            <a:lvl7pPr marL="3312140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7pPr>
            <a:lvl8pPr marL="3864163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8pPr>
            <a:lvl9pPr marL="4416186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67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699" y="2204273"/>
            <a:ext cx="5048687" cy="5253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3877" y="2204273"/>
            <a:ext cx="5048687" cy="5253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91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440856"/>
            <a:ext cx="10245864" cy="160049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248" y="2029849"/>
            <a:ext cx="5025484" cy="994797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248" y="3024646"/>
            <a:ext cx="5025484" cy="44487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3878" y="2029849"/>
            <a:ext cx="5050234" cy="994797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3878" y="3024646"/>
            <a:ext cx="5050234" cy="44487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8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03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29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552027"/>
            <a:ext cx="3831372" cy="1932093"/>
          </a:xfrm>
        </p:spPr>
        <p:txBody>
          <a:bodyPr anchor="b"/>
          <a:lstStyle>
            <a:lvl1pPr>
              <a:defRPr sz="386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234" y="1192226"/>
            <a:ext cx="6013877" cy="5884451"/>
          </a:xfrm>
        </p:spPr>
        <p:txBody>
          <a:bodyPr/>
          <a:lstStyle>
            <a:lvl1pPr>
              <a:defRPr sz="3864"/>
            </a:lvl1pPr>
            <a:lvl2pPr>
              <a:defRPr sz="3381"/>
            </a:lvl2pPr>
            <a:lvl3pPr>
              <a:defRPr sz="2898"/>
            </a:lvl3pPr>
            <a:lvl4pPr>
              <a:defRPr sz="2415"/>
            </a:lvl4pPr>
            <a:lvl5pPr>
              <a:defRPr sz="2415"/>
            </a:lvl5pPr>
            <a:lvl6pPr>
              <a:defRPr sz="2415"/>
            </a:lvl6pPr>
            <a:lvl7pPr>
              <a:defRPr sz="2415"/>
            </a:lvl7pPr>
            <a:lvl8pPr>
              <a:defRPr sz="2415"/>
            </a:lvl8pPr>
            <a:lvl9pPr>
              <a:defRPr sz="241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2484120"/>
            <a:ext cx="3831372" cy="4602140"/>
          </a:xfrm>
        </p:spPr>
        <p:txBody>
          <a:bodyPr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89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552027"/>
            <a:ext cx="3831372" cy="1932093"/>
          </a:xfrm>
        </p:spPr>
        <p:txBody>
          <a:bodyPr anchor="b"/>
          <a:lstStyle>
            <a:lvl1pPr>
              <a:defRPr sz="386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0234" y="1192226"/>
            <a:ext cx="6013877" cy="5884451"/>
          </a:xfrm>
        </p:spPr>
        <p:txBody>
          <a:bodyPr anchor="t"/>
          <a:lstStyle>
            <a:lvl1pPr marL="0" indent="0">
              <a:buNone/>
              <a:defRPr sz="3864"/>
            </a:lvl1pPr>
            <a:lvl2pPr marL="552023" indent="0">
              <a:buNone/>
              <a:defRPr sz="3381"/>
            </a:lvl2pPr>
            <a:lvl3pPr marL="1104047" indent="0">
              <a:buNone/>
              <a:defRPr sz="2898"/>
            </a:lvl3pPr>
            <a:lvl4pPr marL="1656070" indent="0">
              <a:buNone/>
              <a:defRPr sz="2415"/>
            </a:lvl4pPr>
            <a:lvl5pPr marL="2208093" indent="0">
              <a:buNone/>
              <a:defRPr sz="2415"/>
            </a:lvl5pPr>
            <a:lvl6pPr marL="2760116" indent="0">
              <a:buNone/>
              <a:defRPr sz="2415"/>
            </a:lvl6pPr>
            <a:lvl7pPr marL="3312140" indent="0">
              <a:buNone/>
              <a:defRPr sz="2415"/>
            </a:lvl7pPr>
            <a:lvl8pPr marL="3864163" indent="0">
              <a:buNone/>
              <a:defRPr sz="2415"/>
            </a:lvl8pPr>
            <a:lvl9pPr marL="4416186" indent="0">
              <a:buNone/>
              <a:defRPr sz="241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2484120"/>
            <a:ext cx="3831372" cy="4602140"/>
          </a:xfrm>
        </p:spPr>
        <p:txBody>
          <a:bodyPr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21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700" y="440856"/>
            <a:ext cx="10245864" cy="1600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700" y="2204273"/>
            <a:ext cx="10245864" cy="525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699" y="7674706"/>
            <a:ext cx="2672834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84AB9-236E-4A3D-8614-10605BE7451E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5006" y="7674706"/>
            <a:ext cx="4009251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730" y="7674706"/>
            <a:ext cx="2672834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98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04047" rtl="0" eaLnBrk="1" latinLnBrk="0" hangingPunct="1">
        <a:lnSpc>
          <a:spcPct val="90000"/>
        </a:lnSpc>
        <a:spcBef>
          <a:spcPct val="0"/>
        </a:spcBef>
        <a:buNone/>
        <a:defRPr sz="53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6012" indent="-276012" algn="l" defTabSz="1104047" rtl="0" eaLnBrk="1" latinLnBrk="0" hangingPunct="1">
        <a:lnSpc>
          <a:spcPct val="90000"/>
        </a:lnSpc>
        <a:spcBef>
          <a:spcPts val="1207"/>
        </a:spcBef>
        <a:buFont typeface="Arial" panose="020B0604020202020204" pitchFamily="34" charset="0"/>
        <a:buChar char="•"/>
        <a:defRPr sz="3381" kern="1200">
          <a:solidFill>
            <a:schemeClr val="tx1"/>
          </a:solidFill>
          <a:latin typeface="+mn-lt"/>
          <a:ea typeface="+mn-ea"/>
          <a:cs typeface="+mn-cs"/>
        </a:defRPr>
      </a:lvl1pPr>
      <a:lvl2pPr marL="82803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898" kern="1200">
          <a:solidFill>
            <a:schemeClr val="tx1"/>
          </a:solidFill>
          <a:latin typeface="+mn-lt"/>
          <a:ea typeface="+mn-ea"/>
          <a:cs typeface="+mn-cs"/>
        </a:defRPr>
      </a:lvl2pPr>
      <a:lvl3pPr marL="138005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415" kern="1200">
          <a:solidFill>
            <a:schemeClr val="tx1"/>
          </a:solidFill>
          <a:latin typeface="+mn-lt"/>
          <a:ea typeface="+mn-ea"/>
          <a:cs typeface="+mn-cs"/>
        </a:defRPr>
      </a:lvl3pPr>
      <a:lvl4pPr marL="1932081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4pPr>
      <a:lvl5pPr marL="248410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5pPr>
      <a:lvl6pPr marL="303612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6pPr>
      <a:lvl7pPr marL="3588151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7pPr>
      <a:lvl8pPr marL="414017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8pPr>
      <a:lvl9pPr marL="469219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1pPr>
      <a:lvl2pPr marL="55202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2pPr>
      <a:lvl3pPr marL="1104047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3pPr>
      <a:lvl4pPr marL="165607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4pPr>
      <a:lvl5pPr marL="220809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5pPr>
      <a:lvl6pPr marL="2760116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6pPr>
      <a:lvl7pPr marL="331214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7pPr>
      <a:lvl8pPr marL="386416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8pPr>
      <a:lvl9pPr marL="4416186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4.jp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3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9" r="6019"/>
          <a:stretch/>
        </p:blipFill>
        <p:spPr>
          <a:xfrm flipH="1">
            <a:off x="-10274" y="-1"/>
            <a:ext cx="11887200" cy="82804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3960000" cy="82804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60000" y="0"/>
            <a:ext cx="3960000" cy="82804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919263" y="0"/>
            <a:ext cx="3960000" cy="828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2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r="1" b="-90"/>
          <a:stretch/>
        </p:blipFill>
        <p:spPr bwMode="auto">
          <a:xfrm>
            <a:off x="7935761" y="56569"/>
            <a:ext cx="124721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42431" y="549419"/>
            <a:ext cx="158254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i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АРМИЯ РОССИИ</a:t>
            </a:r>
            <a:endParaRPr lang="ru-RU" sz="900" b="1" i="1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03145" y="4757941"/>
            <a:ext cx="3960001" cy="1523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12700" h="6350" prst="coolSlant"/>
            </a:sp3d>
          </a:bodyPr>
          <a:lstStyle/>
          <a:p>
            <a:pPr algn="ctr"/>
            <a:r>
              <a:rPr lang="ru-RU" sz="3300" dirty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СЛУЖБА В РЕЗЕРВЕ ВООРУЖЕННЫХ СИЛ – ТВОЙ ВЫБОР!</a:t>
            </a:r>
          </a:p>
        </p:txBody>
      </p:sp>
      <p:sp>
        <p:nvSpPr>
          <p:cNvPr id="10" name="Параллелограмм 9"/>
          <p:cNvSpPr/>
          <p:nvPr/>
        </p:nvSpPr>
        <p:spPr>
          <a:xfrm>
            <a:off x="7953853" y="7545307"/>
            <a:ext cx="4274050" cy="626723"/>
          </a:xfrm>
          <a:prstGeom prst="parallelogram">
            <a:avLst>
              <a:gd name="adj" fmla="val 5286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10"/>
          <p:cNvSpPr/>
          <p:nvPr/>
        </p:nvSpPr>
        <p:spPr>
          <a:xfrm>
            <a:off x="8268640" y="7089938"/>
            <a:ext cx="4274050" cy="626723"/>
          </a:xfrm>
          <a:prstGeom prst="parallelogram">
            <a:avLst>
              <a:gd name="adj" fmla="val 4780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11"/>
          <p:cNvSpPr/>
          <p:nvPr/>
        </p:nvSpPr>
        <p:spPr>
          <a:xfrm>
            <a:off x="8596127" y="6552043"/>
            <a:ext cx="4274050" cy="626723"/>
          </a:xfrm>
          <a:prstGeom prst="parallelogram">
            <a:avLst>
              <a:gd name="adj" fmla="val 417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240291" y="7267595"/>
            <a:ext cx="27661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www.reserv.mil.ru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46220" y="705063"/>
            <a:ext cx="3777877" cy="624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1.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Фотография анфас размером 9х12 см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(на обороте фотографии чернилами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указывается</a:t>
            </a:r>
            <a:r>
              <a:rPr lang="en-US" sz="1400" dirty="0" smtClean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фамилия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, имя, отчество и дата фотографирования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)</a:t>
            </a:r>
            <a:endParaRPr lang="en-US" sz="1400" dirty="0" smtClean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2.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Автобиография в двух экземплярах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(первый экземпляр – собственноручно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)</a:t>
            </a:r>
            <a:endParaRPr lang="en-US" sz="1400" dirty="0" smtClean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3.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Анкета (форму можно получить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в военном комиссариате</a:t>
            </a:r>
            <a:r>
              <a:rPr lang="en-US" sz="1400" dirty="0" smtClean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или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на сайте </a:t>
            </a:r>
            <a:r>
              <a:rPr lang="en-US" sz="1400" dirty="0" smtClean="0">
                <a:solidFill>
                  <a:srgbClr val="000000"/>
                </a:solidFill>
                <a:latin typeface="MyriadPro-Regular"/>
              </a:rPr>
              <a:t>www.reserv.mil.ru)</a:t>
            </a:r>
          </a:p>
          <a:p>
            <a:endParaRPr lang="en-US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4.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Копии документов об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образовании</a:t>
            </a:r>
            <a:endParaRPr lang="en-US" sz="1400" dirty="0" smtClean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5.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Копия трудовой книжки (при наличии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)</a:t>
            </a:r>
            <a:endParaRPr lang="en-US" sz="1400" dirty="0" smtClean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6.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Служебная характеристика с последнего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места</a:t>
            </a:r>
            <a:r>
              <a:rPr lang="en-US" sz="1400" dirty="0" smtClean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работы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(учебы, службы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)</a:t>
            </a:r>
            <a:endParaRPr lang="en-US" sz="1400" dirty="0" smtClean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7.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Выписка из домовой книги (при наличии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)</a:t>
            </a:r>
            <a:endParaRPr lang="en-US" sz="1400" dirty="0" smtClean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8.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Копия свидетельства о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рождении</a:t>
            </a:r>
            <a:endParaRPr lang="en-US" sz="1400" dirty="0" smtClean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9.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Копия военного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билета</a:t>
            </a: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10.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Копия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паспорта</a:t>
            </a:r>
            <a:endParaRPr lang="en-US" sz="1400" dirty="0" smtClean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11.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Копии свидетельств о браке и рождении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детей</a:t>
            </a:r>
            <a:r>
              <a:rPr lang="en-US" sz="1400" dirty="0" smtClean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(при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наличии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)</a:t>
            </a:r>
            <a:endParaRPr lang="ru-RU" sz="1400" dirty="0">
              <a:solidFill>
                <a:srgbClr val="000000"/>
              </a:solidFill>
              <a:latin typeface="MyriadPro-Regula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4684" y="131124"/>
            <a:ext cx="354915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5CAA"/>
                </a:solidFill>
                <a:latin typeface="MyriadPro-Bold"/>
              </a:rPr>
              <a:t>ДОКУМЕНТЫ ДЛЯ ПОСТУПЛЕНИЯ</a:t>
            </a:r>
          </a:p>
          <a:p>
            <a:pPr algn="ctr"/>
            <a:r>
              <a:rPr lang="ru-RU" sz="1600" b="1" dirty="0">
                <a:solidFill>
                  <a:srgbClr val="005CAA"/>
                </a:solidFill>
                <a:latin typeface="MyriadPro-Bold"/>
              </a:rPr>
              <a:t>на военную службу </a:t>
            </a:r>
            <a:r>
              <a:rPr lang="ru-RU" sz="1600" b="1" dirty="0" smtClean="0">
                <a:solidFill>
                  <a:srgbClr val="005CAA"/>
                </a:solidFill>
                <a:latin typeface="MyriadPro-Bold"/>
              </a:rPr>
              <a:t>в резерве</a:t>
            </a:r>
            <a:endParaRPr lang="ru-RU" sz="1600" b="1" dirty="0">
              <a:solidFill>
                <a:srgbClr val="005CAA"/>
              </a:solidFill>
              <a:latin typeface="MyriadPro-Bold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4095" y="447327"/>
            <a:ext cx="3420739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5CAA"/>
                </a:solidFill>
                <a:latin typeface="MyriadPro-Bold"/>
              </a:rPr>
              <a:t>По возрасту: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прапорщики, сержанты, солдаты – до 42 лет; 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младшие офицеры – до 52 лет; старшие офицеры – до 57 лет</a:t>
            </a:r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endParaRPr lang="ru-RU" sz="1400" dirty="0" smtClean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 smtClean="0">
                <a:solidFill>
                  <a:srgbClr val="005CAA"/>
                </a:solidFill>
                <a:latin typeface="MyriadPro-Bold"/>
              </a:rPr>
              <a:t>По </a:t>
            </a:r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здоровью: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быть годным к военной службе (категория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А) или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годным к военной службе с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незначительными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ограничениями (категория Б)</a:t>
            </a:r>
          </a:p>
          <a:p>
            <a:endParaRPr lang="ru-RU" sz="7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По результатам профессионального</a:t>
            </a: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психологического отбора: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получить первую, вторую или третью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категорию пригодности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для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конкретной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выбранной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специальности</a:t>
            </a:r>
          </a:p>
          <a:p>
            <a:endParaRPr lang="ru-RU" sz="7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По образованию: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не ниже основного общего (9 классов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0048" y="131124"/>
            <a:ext cx="35491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5CAA"/>
                </a:solidFill>
                <a:latin typeface="MyriadPro-Bold"/>
              </a:rPr>
              <a:t>ТРЕБОВАНИЯ К КАНДИДАТАМ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38540" y="5488165"/>
            <a:ext cx="35098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отбывал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наказание в виде лишения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свободы</a:t>
            </a:r>
          </a:p>
          <a:p>
            <a:endParaRPr lang="ru-RU" sz="7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подвергался административному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наказанию за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потребление наркотических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или психотропных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веществ</a:t>
            </a:r>
          </a:p>
          <a:p>
            <a:endParaRPr lang="ru-RU" sz="7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в отношении него вынесен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обвинительный приговор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и назначено наказание,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ведется дознание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либо предварительное следствие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или уголовное дело передано в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суд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05421" y="4941889"/>
            <a:ext cx="354915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MyriadPro-Bold"/>
              </a:rPr>
              <a:t>ГРАЖДАНИН НЕ МОЖЕТ СЧИТАТЬСЯ КАНДИДАТОМ, ЕСЛИ: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558848" y="7050923"/>
            <a:ext cx="22403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mtClean="0">
                <a:solidFill>
                  <a:srgbClr val="E4000F"/>
                </a:solidFill>
                <a:latin typeface="MyriadPro-Bold"/>
              </a:rPr>
              <a:t>БОЛЕЕ ПОДРОБНО</a:t>
            </a:r>
          </a:p>
          <a:p>
            <a:r>
              <a:rPr lang="ru-RU" sz="1400" b="1" smtClean="0">
                <a:solidFill>
                  <a:srgbClr val="E4000F"/>
                </a:solidFill>
                <a:latin typeface="MyriadPro-Bold"/>
              </a:rPr>
              <a:t>с информацией можно</a:t>
            </a:r>
          </a:p>
          <a:p>
            <a:r>
              <a:rPr lang="ru-RU" sz="1400" b="1" smtClean="0">
                <a:solidFill>
                  <a:srgbClr val="E4000F"/>
                </a:solidFill>
                <a:latin typeface="MyriadPro-Bold"/>
              </a:rPr>
              <a:t>ознакомиться на сайте</a:t>
            </a:r>
          </a:p>
          <a:p>
            <a:r>
              <a:rPr lang="en-US" sz="1400" b="1" i="0" u="none" strike="noStrike" baseline="0" smtClean="0">
                <a:solidFill>
                  <a:srgbClr val="E4000F"/>
                </a:solidFill>
                <a:latin typeface="MyriadPro-Bold"/>
              </a:rPr>
              <a:t>http://www. reserv.mil.ru</a:t>
            </a:r>
            <a:endParaRPr lang="ru-RU" sz="14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/>
          <a:srcRect b="6183"/>
          <a:stretch/>
        </p:blipFill>
        <p:spPr>
          <a:xfrm>
            <a:off x="4095151" y="6826993"/>
            <a:ext cx="1417462" cy="1329828"/>
          </a:xfrm>
          <a:prstGeom prst="rect">
            <a:avLst/>
          </a:prstGeom>
        </p:spPr>
      </p:pic>
      <p:sp>
        <p:nvSpPr>
          <p:cNvPr id="24" name="Freeform 14"/>
          <p:cNvSpPr/>
          <p:nvPr/>
        </p:nvSpPr>
        <p:spPr>
          <a:xfrm>
            <a:off x="134322" y="508842"/>
            <a:ext cx="302229" cy="302229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72343" y="72777"/>
                </a:moveTo>
                <a:lnTo>
                  <a:pt x="177701" y="78135"/>
                </a:lnTo>
                <a:lnTo>
                  <a:pt x="91976" y="164306"/>
                </a:lnTo>
                <a:lnTo>
                  <a:pt x="86618" y="164306"/>
                </a:lnTo>
                <a:lnTo>
                  <a:pt x="43756" y="120997"/>
                </a:lnTo>
                <a:lnTo>
                  <a:pt x="49114" y="115193"/>
                </a:lnTo>
                <a:lnTo>
                  <a:pt x="89297" y="15582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ysClr val="window" lastClr="FFFFFF"/>
          </a:solidFill>
          <a:ln w="19050">
            <a:solidFill>
              <a:srgbClr val="008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</a:endParaRPr>
          </a:p>
        </p:txBody>
      </p:sp>
      <p:sp>
        <p:nvSpPr>
          <p:cNvPr id="25" name="Freeform 14"/>
          <p:cNvSpPr/>
          <p:nvPr/>
        </p:nvSpPr>
        <p:spPr>
          <a:xfrm>
            <a:off x="134322" y="1541926"/>
            <a:ext cx="302229" cy="302229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72343" y="72777"/>
                </a:moveTo>
                <a:lnTo>
                  <a:pt x="177701" y="78135"/>
                </a:lnTo>
                <a:lnTo>
                  <a:pt x="91976" y="164306"/>
                </a:lnTo>
                <a:lnTo>
                  <a:pt x="86618" y="164306"/>
                </a:lnTo>
                <a:lnTo>
                  <a:pt x="43756" y="120997"/>
                </a:lnTo>
                <a:lnTo>
                  <a:pt x="49114" y="115193"/>
                </a:lnTo>
                <a:lnTo>
                  <a:pt x="89297" y="15582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ysClr val="window" lastClr="FFFFFF"/>
          </a:solidFill>
          <a:ln w="19050">
            <a:solidFill>
              <a:srgbClr val="008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</a:endParaRPr>
          </a:p>
        </p:txBody>
      </p:sp>
      <p:sp>
        <p:nvSpPr>
          <p:cNvPr id="26" name="Freeform 14"/>
          <p:cNvSpPr/>
          <p:nvPr/>
        </p:nvSpPr>
        <p:spPr>
          <a:xfrm>
            <a:off x="134322" y="2743462"/>
            <a:ext cx="302229" cy="302229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72343" y="72777"/>
                </a:moveTo>
                <a:lnTo>
                  <a:pt x="177701" y="78135"/>
                </a:lnTo>
                <a:lnTo>
                  <a:pt x="91976" y="164306"/>
                </a:lnTo>
                <a:lnTo>
                  <a:pt x="86618" y="164306"/>
                </a:lnTo>
                <a:lnTo>
                  <a:pt x="43756" y="120997"/>
                </a:lnTo>
                <a:lnTo>
                  <a:pt x="49114" y="115193"/>
                </a:lnTo>
                <a:lnTo>
                  <a:pt x="89297" y="15582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ysClr val="window" lastClr="FFFFFF"/>
          </a:solidFill>
          <a:ln w="19050">
            <a:solidFill>
              <a:srgbClr val="008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</a:endParaRPr>
          </a:p>
        </p:txBody>
      </p:sp>
      <p:sp>
        <p:nvSpPr>
          <p:cNvPr id="27" name="Freeform 14"/>
          <p:cNvSpPr/>
          <p:nvPr/>
        </p:nvSpPr>
        <p:spPr>
          <a:xfrm>
            <a:off x="134322" y="4327218"/>
            <a:ext cx="302229" cy="302229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72343" y="72777"/>
                </a:moveTo>
                <a:lnTo>
                  <a:pt x="177701" y="78135"/>
                </a:lnTo>
                <a:lnTo>
                  <a:pt x="91976" y="164306"/>
                </a:lnTo>
                <a:lnTo>
                  <a:pt x="86618" y="164306"/>
                </a:lnTo>
                <a:lnTo>
                  <a:pt x="43756" y="120997"/>
                </a:lnTo>
                <a:lnTo>
                  <a:pt x="49114" y="115193"/>
                </a:lnTo>
                <a:lnTo>
                  <a:pt x="89297" y="15582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ysClr val="window" lastClr="FFFFFF"/>
          </a:solidFill>
          <a:ln w="19050">
            <a:solidFill>
              <a:srgbClr val="008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</a:endParaRPr>
          </a:p>
        </p:txBody>
      </p:sp>
      <p:sp>
        <p:nvSpPr>
          <p:cNvPr id="28" name="Freeform 46"/>
          <p:cNvSpPr/>
          <p:nvPr/>
        </p:nvSpPr>
        <p:spPr>
          <a:xfrm flipH="1">
            <a:off x="134322" y="5563280"/>
            <a:ext cx="302230" cy="30223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0728" y="153591"/>
                </a:moveTo>
                <a:lnTo>
                  <a:pt x="117872" y="153591"/>
                </a:lnTo>
                <a:lnTo>
                  <a:pt x="117872" y="167878"/>
                </a:lnTo>
                <a:lnTo>
                  <a:pt x="110728" y="167878"/>
                </a:lnTo>
                <a:close/>
                <a:moveTo>
                  <a:pt x="110728" y="60722"/>
                </a:moveTo>
                <a:lnTo>
                  <a:pt x="117872" y="60722"/>
                </a:lnTo>
                <a:lnTo>
                  <a:pt x="117872" y="139303"/>
                </a:lnTo>
                <a:lnTo>
                  <a:pt x="110728" y="13930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9" name="Freeform 46"/>
          <p:cNvSpPr/>
          <p:nvPr/>
        </p:nvSpPr>
        <p:spPr>
          <a:xfrm flipH="1">
            <a:off x="134322" y="6123405"/>
            <a:ext cx="302230" cy="30223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0728" y="153591"/>
                </a:moveTo>
                <a:lnTo>
                  <a:pt x="117872" y="153591"/>
                </a:lnTo>
                <a:lnTo>
                  <a:pt x="117872" y="167878"/>
                </a:lnTo>
                <a:lnTo>
                  <a:pt x="110728" y="167878"/>
                </a:lnTo>
                <a:close/>
                <a:moveTo>
                  <a:pt x="110728" y="60722"/>
                </a:moveTo>
                <a:lnTo>
                  <a:pt x="117872" y="60722"/>
                </a:lnTo>
                <a:lnTo>
                  <a:pt x="117872" y="139303"/>
                </a:lnTo>
                <a:lnTo>
                  <a:pt x="110728" y="13930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30" name="Freeform 46"/>
          <p:cNvSpPr/>
          <p:nvPr/>
        </p:nvSpPr>
        <p:spPr>
          <a:xfrm flipH="1">
            <a:off x="134322" y="7073040"/>
            <a:ext cx="302230" cy="30223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0728" y="153591"/>
                </a:moveTo>
                <a:lnTo>
                  <a:pt x="117872" y="153591"/>
                </a:lnTo>
                <a:lnTo>
                  <a:pt x="117872" y="167878"/>
                </a:lnTo>
                <a:lnTo>
                  <a:pt x="110728" y="167878"/>
                </a:lnTo>
                <a:close/>
                <a:moveTo>
                  <a:pt x="110728" y="60722"/>
                </a:moveTo>
                <a:lnTo>
                  <a:pt x="117872" y="60722"/>
                </a:lnTo>
                <a:lnTo>
                  <a:pt x="117872" y="139303"/>
                </a:lnTo>
                <a:lnTo>
                  <a:pt x="110728" y="13930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56019" y="145138"/>
            <a:ext cx="278139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StamperRg&amp;Bt" panose="040F0703050807070607" pitchFamily="82" charset="-52"/>
                <a:ea typeface="Tahoma" panose="020B0604030504040204" pitchFamily="34" charset="0"/>
                <a:cs typeface="Tahoma" panose="020B0604030504040204" pitchFamily="34" charset="0"/>
              </a:rPr>
              <a:t>Б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StamperRg&amp;Bt" panose="040F0703050807070607" pitchFamily="82" charset="-52"/>
                <a:ea typeface="Tahoma" panose="020B0604030504040204" pitchFamily="34" charset="0"/>
                <a:cs typeface="Tahoma" panose="020B0604030504040204" pitchFamily="34" charset="0"/>
              </a:rPr>
              <a:t>оевой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StamperRg&amp;Bt" panose="040F0703050807070607" pitchFamily="82" charset="-52"/>
                <a:ea typeface="Tahoma" panose="020B0604030504040204" pitchFamily="34" charset="0"/>
                <a:cs typeface="Tahoma" panose="020B0604030504040204" pitchFamily="34" charset="0"/>
              </a:rPr>
              <a:t> 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StamperRg&amp;Bt" panose="040F0703050807070607" pitchFamily="82" charset="-52"/>
                <a:ea typeface="Tahoma" panose="020B0604030504040204" pitchFamily="34" charset="0"/>
                <a:cs typeface="Tahoma" panose="020B0604030504040204" pitchFamily="34" charset="0"/>
              </a:rPr>
              <a:t>рмейский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StamperRg&amp;Bt" panose="040F0703050807070607" pitchFamily="82" charset="-52"/>
                <a:ea typeface="Tahoma" panose="020B0604030504040204" pitchFamily="34" charset="0"/>
                <a:cs typeface="Tahoma" panose="020B0604030504040204" pitchFamily="34" charset="0"/>
              </a:rPr>
              <a:t>  Р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StamperRg&amp;Bt" panose="040F0703050807070607" pitchFamily="82" charset="-52"/>
                <a:ea typeface="Tahoma" panose="020B0604030504040204" pitchFamily="34" charset="0"/>
                <a:cs typeface="Tahoma" panose="020B0604030504040204" pitchFamily="34" charset="0"/>
              </a:rPr>
              <a:t>езерв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StamperRg&amp;Bt" panose="040F0703050807070607" pitchFamily="82" charset="-52"/>
                <a:ea typeface="Tahoma" panose="020B0604030504040204" pitchFamily="34" charset="0"/>
                <a:cs typeface="Tahoma" panose="020B0604030504040204" pitchFamily="34" charset="0"/>
              </a:rPr>
              <a:t>   С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StamperRg&amp;Bt" panose="040F0703050807070607" pitchFamily="82" charset="-52"/>
                <a:ea typeface="Tahoma" panose="020B0604030504040204" pitchFamily="34" charset="0"/>
                <a:cs typeface="Tahoma" panose="020B0604030504040204" pitchFamily="34" charset="0"/>
              </a:rPr>
              <a:t>траны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StamperRg&amp;Bt" panose="040F0703050807070607" pitchFamily="8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63185" y="6727403"/>
            <a:ext cx="30248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КОМАНДА ВЕЖЛИВЫХ ЛЮДЕЙ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981605" y="7815297"/>
            <a:ext cx="30248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НАСТОЯЩИЕ ПАТРИОТЫ</a:t>
            </a:r>
            <a:endParaRPr lang="ru-RU" b="1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98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"/>
          <a:stretch/>
        </p:blipFill>
        <p:spPr>
          <a:xfrm>
            <a:off x="-369" y="200"/>
            <a:ext cx="11880000" cy="8280000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340" y="3232561"/>
            <a:ext cx="1110766" cy="417379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60" y="6092370"/>
            <a:ext cx="1464578" cy="2158895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071" y="6731943"/>
            <a:ext cx="1057750" cy="136151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411" y="508269"/>
            <a:ext cx="1211334" cy="22705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352" y="1499058"/>
            <a:ext cx="1306118" cy="129490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340" y="294308"/>
            <a:ext cx="887242" cy="12087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3960000" cy="82804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60000" y="0"/>
            <a:ext cx="3960000" cy="82804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929423" y="0"/>
            <a:ext cx="3960000" cy="82804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ru-RU" sz="1400" dirty="0" smtClean="0">
              <a:solidFill>
                <a:srgbClr val="000000"/>
              </a:solidFill>
              <a:latin typeface="MyriadPro-Regular"/>
            </a:endParaRPr>
          </a:p>
          <a:p>
            <a:pPr lvl="0"/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lvl="0"/>
            <a:endParaRPr lang="ru-RU" sz="1400" dirty="0" smtClean="0">
              <a:solidFill>
                <a:srgbClr val="000000"/>
              </a:solidFill>
              <a:latin typeface="MyriadPro-Regular"/>
            </a:endParaRPr>
          </a:p>
          <a:p>
            <a:pPr lvl="0"/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lvl="0"/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Срок контракта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– 3 года </a:t>
            </a:r>
          </a:p>
          <a:p>
            <a:pPr lvl="0"/>
            <a:endParaRPr lang="ru-RU" sz="1400" dirty="0" smtClean="0">
              <a:solidFill>
                <a:srgbClr val="000000"/>
              </a:solidFill>
              <a:latin typeface="MyriadPro-Regular"/>
            </a:endParaRPr>
          </a:p>
          <a:p>
            <a:pPr lvl="0"/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Служба в резерве:</a:t>
            </a:r>
          </a:p>
          <a:p>
            <a:pPr lvl="0"/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военные сборы (тренировочные занятия);</a:t>
            </a:r>
          </a:p>
          <a:p>
            <a:pPr lvl="0"/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исполнение обязанностей военной службы (ст.37 №53-ФЗ 1998 г.)</a:t>
            </a:r>
          </a:p>
          <a:p>
            <a:pPr lvl="0"/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algn="ctr"/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ПРОГРАММА ОБУЧЕНИЯ ПО </a:t>
            </a:r>
          </a:p>
          <a:p>
            <a:pPr algn="ctr"/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ВОЕННО-УЧЕТНЫМ СПЕЦИАЛЬНОСТЯМ</a:t>
            </a:r>
          </a:p>
          <a:p>
            <a:pPr algn="ctr"/>
            <a:endParaRPr lang="ru-RU" sz="700" b="1" dirty="0">
              <a:solidFill>
                <a:srgbClr val="E4000F"/>
              </a:solidFill>
              <a:latin typeface="MyriadPro-Bold"/>
            </a:endParaRP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Теоретический курс занятий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Занятия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на тренажерах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Курс практического вождения на технике (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танк, БМП, БТР)</a:t>
            </a:r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Курс экстремального вождения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MyriadPro-Regular"/>
              </a:rPr>
              <a:t>Выполнение практических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стрельб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из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стрелкового оружия, танка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,БМП, БТР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Участие в военных парадах</a:t>
            </a:r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lvl="0"/>
            <a:endParaRPr lang="ru-RU" sz="1400" dirty="0">
              <a:solidFill>
                <a:srgbClr val="000000"/>
              </a:solidFill>
              <a:latin typeface="MyriadPro-Regula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4684" y="131124"/>
            <a:ext cx="354915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5CAA"/>
                </a:solidFill>
                <a:latin typeface="MyriadPro-Bold"/>
              </a:rPr>
              <a:t>СОЦИАЛЬНЫЕ ГАРАНТИИ</a:t>
            </a:r>
          </a:p>
          <a:p>
            <a:pPr algn="ctr"/>
            <a:r>
              <a:rPr lang="ru-RU" sz="1600" b="1" dirty="0" smtClean="0">
                <a:solidFill>
                  <a:srgbClr val="005CAA"/>
                </a:solidFill>
                <a:latin typeface="MyriadPro-Bold"/>
              </a:rPr>
              <a:t>И ЛЬГОТЫ БАРСА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0048" y="131124"/>
            <a:ext cx="354915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5CAA"/>
                </a:solidFill>
                <a:latin typeface="MyriadPro-Bold"/>
              </a:rPr>
              <a:t>СОЦИАЛЬНЫЕ ГАРАНТИИ</a:t>
            </a:r>
          </a:p>
          <a:p>
            <a:pPr algn="ctr"/>
            <a:r>
              <a:rPr lang="ru-RU" sz="1600" b="1" dirty="0" smtClean="0">
                <a:solidFill>
                  <a:srgbClr val="005CAA"/>
                </a:solidFill>
                <a:latin typeface="MyriadPro-Bold"/>
              </a:rPr>
              <a:t>И ЛЬГОТЫ БАРСА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55208" y="982186"/>
            <a:ext cx="3484244" cy="7325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ДЕНЕЖНОЕ </a:t>
            </a:r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ДОВОЛЬСТВИЕ</a:t>
            </a:r>
            <a:endParaRPr lang="ru-RU" sz="1400" b="1" dirty="0">
              <a:solidFill>
                <a:srgbClr val="E4000F"/>
              </a:solidFill>
              <a:latin typeface="MyriadPro-Bold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за </a:t>
            </a:r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3 суток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пребывания на тренировочных занятиях: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офицер – до </a:t>
            </a:r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5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тыс.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 руб.;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сержанты, солдаты – до </a:t>
            </a:r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3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тыс.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 руб. 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за </a:t>
            </a:r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30 суток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пребывания на военных сборах: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офицер – </a:t>
            </a:r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от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30 до </a:t>
            </a:r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46 </a:t>
            </a:r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тыс.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 рублей;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сержанты, солдаты – </a:t>
            </a:r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от 10 до </a:t>
            </a:r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28 </a:t>
            </a:r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тыс.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 руб. (в зависимости от региона)</a:t>
            </a:r>
          </a:p>
          <a:p>
            <a:endParaRPr lang="ru-RU" sz="1400" dirty="0" smtClean="0"/>
          </a:p>
          <a:p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МЕДИЦИНСКОЕ </a:t>
            </a:r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ОБЕСПЕЧЕНИЕ</a:t>
            </a:r>
            <a:endParaRPr lang="ru-RU" sz="1400" b="1" dirty="0">
              <a:solidFill>
                <a:srgbClr val="E4000F"/>
              </a:solidFill>
              <a:latin typeface="MyriadPro-Bold"/>
            </a:endParaRP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ежегодное бесплатное обследование,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лечение, обеспечение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лекарствами</a:t>
            </a: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ПРОДОВОЛЬСТВЕННОЕ </a:t>
            </a:r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ОБЕСПЕЧЕНИЕ</a:t>
            </a:r>
            <a:endParaRPr lang="ru-RU" sz="1400" b="1" dirty="0">
              <a:solidFill>
                <a:srgbClr val="E4000F"/>
              </a:solidFill>
              <a:latin typeface="MyriadPro-Bold"/>
            </a:endParaRP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бесплатное трехразовое питание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по месту военной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службы</a:t>
            </a: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ОБЯЗАТЕЛЬНОЕ ГОСУДАРСТВЕННОЕ</a:t>
            </a:r>
          </a:p>
          <a:p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СТРАХОВАНИЕ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жизни и здоровья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за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счет средств федерального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бюджета</a:t>
            </a: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ВЕЩЕВОЕ </a:t>
            </a:r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ОБЕСПЕЧЕНИЕ</a:t>
            </a:r>
            <a:endParaRPr lang="ru-RU" sz="1400" b="1" dirty="0">
              <a:solidFill>
                <a:srgbClr val="E4000F"/>
              </a:solidFill>
              <a:latin typeface="MyriadPro-Bold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бесплатное обеспечение обмундированием на весь период службы в резерве</a:t>
            </a: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ПРОЕЗД РАЗЛИЧНЫМИ ВИДАМИ ТРАНСПОРТА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бесплатный проезд к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месту проведения военных сборов и обратно</a:t>
            </a:r>
            <a:endParaRPr lang="ru-RU" sz="1400" dirty="0">
              <a:solidFill>
                <a:srgbClr val="000000"/>
              </a:solidFill>
              <a:latin typeface="MyriadPro-Regular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413564" y="898705"/>
            <a:ext cx="3484244" cy="7294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ЖИЛИЩНОЕ ОБЕСПЕЧЕНИЕ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денежная компенсация за </a:t>
            </a:r>
            <a:r>
              <a:rPr lang="ru-RU" sz="1400" dirty="0" err="1">
                <a:solidFill>
                  <a:srgbClr val="000000"/>
                </a:solidFill>
                <a:latin typeface="MyriadPro-Regular"/>
              </a:rPr>
              <a:t>найм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 жилых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помещений в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ходе тренировочных занятий и военных сборов</a:t>
            </a:r>
          </a:p>
          <a:p>
            <a:endParaRPr lang="ru-RU" sz="500" b="1" dirty="0">
              <a:solidFill>
                <a:srgbClr val="E4000F"/>
              </a:solidFill>
              <a:latin typeface="MyriadPro-Bold"/>
            </a:endParaRPr>
          </a:p>
          <a:p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ДОПОЛНИТЕЛЬНЫЕ </a:t>
            </a:r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ЛЬГОТЫ, </a:t>
            </a:r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ГАРАНТИИ И КОМПЕНСАЦИИ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при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проведении занятий и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сборов,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выполнении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специальных задач </a:t>
            </a:r>
            <a:endParaRPr lang="ru-RU" sz="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сохраняется рабочее место </a:t>
            </a:r>
            <a:br>
              <a:rPr lang="ru-RU" sz="1400" dirty="0" smtClean="0">
                <a:solidFill>
                  <a:srgbClr val="000000"/>
                </a:solidFill>
                <a:latin typeface="MyriadPro-Regular"/>
              </a:rPr>
            </a:b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и заработная плата</a:t>
            </a:r>
          </a:p>
          <a:p>
            <a:endParaRPr lang="ru-RU" sz="5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предприятию, с которого резервист направляется на сборы (занятия), компенсируются финансовые затраты на весь период его привлечения (задействования)</a:t>
            </a: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algn="ctr"/>
            <a:r>
              <a:rPr lang="ru-RU" sz="1500" b="1" dirty="0" smtClean="0">
                <a:solidFill>
                  <a:srgbClr val="E4000F"/>
                </a:solidFill>
                <a:latin typeface="MyriadPro-Bold"/>
              </a:rPr>
              <a:t>ПЯТЬ </a:t>
            </a:r>
            <a:r>
              <a:rPr lang="ru-RU" sz="1500" b="1" dirty="0">
                <a:solidFill>
                  <a:srgbClr val="E4000F"/>
                </a:solidFill>
                <a:latin typeface="MyriadPro-Bold"/>
              </a:rPr>
              <a:t>ШАГОВ </a:t>
            </a:r>
            <a:r>
              <a:rPr lang="ru-RU" sz="1500" b="1" dirty="0" smtClean="0">
                <a:solidFill>
                  <a:srgbClr val="E4000F"/>
                </a:solidFill>
                <a:latin typeface="MyriadPro-Bold"/>
              </a:rPr>
              <a:t>К ПОСТУПЛЕНИЮ</a:t>
            </a:r>
          </a:p>
          <a:p>
            <a:pPr algn="ctr"/>
            <a:r>
              <a:rPr lang="ru-RU" sz="1500" b="1" dirty="0" smtClean="0">
                <a:solidFill>
                  <a:srgbClr val="E4000F"/>
                </a:solidFill>
                <a:latin typeface="MyriadPro-Bold"/>
              </a:rPr>
              <a:t>НА СЛУЖБУ В РЕЗЕРВЕ</a:t>
            </a:r>
          </a:p>
          <a:p>
            <a:pPr algn="ctr"/>
            <a:endParaRPr lang="ru-RU" sz="1000" b="1" dirty="0" smtClean="0">
              <a:solidFill>
                <a:srgbClr val="E4000F"/>
              </a:solidFill>
              <a:latin typeface="MyriadPro-Bold"/>
            </a:endParaRPr>
          </a:p>
          <a:p>
            <a:r>
              <a:rPr lang="ru-RU" sz="1500" b="1" dirty="0">
                <a:solidFill>
                  <a:srgbClr val="005CAA"/>
                </a:solidFill>
                <a:latin typeface="MyriadPro-Bold"/>
              </a:rPr>
              <a:t>1.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Обратиться в военный комиссариат по 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месту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жительства (регистрации)</a:t>
            </a:r>
          </a:p>
          <a:p>
            <a:pPr>
              <a:spcAft>
                <a:spcPts val="600"/>
              </a:spcAft>
            </a:pP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и 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подать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заявление о приеме на службу в резерве</a:t>
            </a:r>
          </a:p>
          <a:p>
            <a:pPr>
              <a:spcAft>
                <a:spcPts val="600"/>
              </a:spcAft>
            </a:pPr>
            <a:r>
              <a:rPr lang="ru-RU" sz="1500" b="1" dirty="0" smtClean="0">
                <a:solidFill>
                  <a:srgbClr val="005CAA"/>
                </a:solidFill>
                <a:latin typeface="MyriadPro-Bold"/>
              </a:rPr>
              <a:t>2</a:t>
            </a:r>
            <a:r>
              <a:rPr lang="ru-RU" sz="1500" b="1" dirty="0">
                <a:solidFill>
                  <a:srgbClr val="005CAA"/>
                </a:solidFill>
                <a:latin typeface="MyriadPro-Bold"/>
              </a:rPr>
              <a:t>.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Выполнить 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тесты на профессиональную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пригодность</a:t>
            </a:r>
          </a:p>
          <a:p>
            <a:pPr>
              <a:spcAft>
                <a:spcPts val="600"/>
              </a:spcAft>
            </a:pPr>
            <a:r>
              <a:rPr lang="ru-RU" sz="1500" b="1" dirty="0" smtClean="0">
                <a:solidFill>
                  <a:srgbClr val="005CAA"/>
                </a:solidFill>
                <a:latin typeface="MyriadPro-Bold"/>
              </a:rPr>
              <a:t>3</a:t>
            </a:r>
            <a:r>
              <a:rPr lang="ru-RU" sz="1500" b="1" dirty="0">
                <a:solidFill>
                  <a:srgbClr val="005CAA"/>
                </a:solidFill>
                <a:latin typeface="MyriadPro-Bold"/>
              </a:rPr>
              <a:t>.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Пройти 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медицинскую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комиссию</a:t>
            </a:r>
          </a:p>
          <a:p>
            <a:pPr>
              <a:spcAft>
                <a:spcPts val="600"/>
              </a:spcAft>
            </a:pPr>
            <a:r>
              <a:rPr lang="ru-RU" sz="1500" b="1" dirty="0" smtClean="0">
                <a:solidFill>
                  <a:srgbClr val="005CAA"/>
                </a:solidFill>
                <a:latin typeface="MyriadPro-Bold"/>
              </a:rPr>
              <a:t>4</a:t>
            </a:r>
            <a:r>
              <a:rPr lang="ru-RU" sz="1500" b="1" dirty="0">
                <a:solidFill>
                  <a:srgbClr val="005CAA"/>
                </a:solidFill>
                <a:latin typeface="MyriadPro-Bold"/>
              </a:rPr>
              <a:t>.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Сдать 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нормативы по физической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подготовке</a:t>
            </a:r>
            <a:endParaRPr lang="ru-RU" sz="15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500" b="1" dirty="0" smtClean="0">
                <a:solidFill>
                  <a:srgbClr val="005CAA"/>
                </a:solidFill>
                <a:latin typeface="MyriadPro-Bold"/>
              </a:rPr>
              <a:t>5</a:t>
            </a:r>
            <a:r>
              <a:rPr lang="ru-RU" sz="1500" b="1" dirty="0">
                <a:solidFill>
                  <a:srgbClr val="005CAA"/>
                </a:solidFill>
                <a:latin typeface="MyriadPro-Bold"/>
              </a:rPr>
              <a:t>.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Получить 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в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военном комиссариате предписание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,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прибыть в 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воинскую часть и заключить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контракт</a:t>
            </a:r>
            <a:endParaRPr lang="ru-RU" sz="1500" dirty="0">
              <a:solidFill>
                <a:srgbClr val="000000"/>
              </a:solidFill>
              <a:latin typeface="MyriadPro-Regular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611066" y="7267195"/>
            <a:ext cx="22403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Bold"/>
              </a:rPr>
              <a:t>БОЛЕЕ ПОДРОБНО</a:t>
            </a:r>
          </a:p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Bold"/>
              </a:rPr>
              <a:t>с информацией можно</a:t>
            </a:r>
          </a:p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Bold"/>
              </a:rPr>
              <a:t>ознакомиться на сайте</a:t>
            </a:r>
          </a:p>
          <a:p>
            <a:r>
              <a:rPr lang="en-US" sz="1400" b="1" i="0" u="none" strike="noStrike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Bold"/>
              </a:rPr>
              <a:t>http://www. reserv.mil.ru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9"/>
          <a:srcRect b="6183"/>
          <a:stretch/>
        </p:blipFill>
        <p:spPr>
          <a:xfrm>
            <a:off x="8245119" y="7277023"/>
            <a:ext cx="940088" cy="88196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10"/>
          <a:srcRect l="9017" r="10695" b="7077"/>
          <a:stretch/>
        </p:blipFill>
        <p:spPr>
          <a:xfrm>
            <a:off x="32386" y="5247553"/>
            <a:ext cx="402274" cy="42031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73043" y="2066729"/>
            <a:ext cx="432854" cy="44504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87" y="1017397"/>
            <a:ext cx="432854" cy="44504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75" y="3324222"/>
            <a:ext cx="438950" cy="43895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91" y="6320967"/>
            <a:ext cx="438950" cy="44504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275" y="7364182"/>
            <a:ext cx="438950" cy="44504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365" y="4163099"/>
            <a:ext cx="432854" cy="43895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8258071" y="131124"/>
            <a:ext cx="35491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5CAA"/>
                </a:solidFill>
                <a:latin typeface="MyriadPro-Bold"/>
              </a:rPr>
              <a:t>СЛУЖБА В РЕЗЕРВЕ</a:t>
            </a: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5989" y="922103"/>
            <a:ext cx="431333" cy="4452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810" b="99854" l="0" r="100000">
                        <a14:foregroundMark x1="77441" y1="28990" x2="77441" y2="28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620" y="4567008"/>
            <a:ext cx="3960000" cy="264129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7969111" y="5940171"/>
            <a:ext cx="3960001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dirty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СЛУЖБА В РЕЗЕРВЕ –ДОСТОЙНЫЙ ВЫБОР ПАТРИОТА РОССИИ!</a:t>
            </a:r>
          </a:p>
        </p:txBody>
      </p:sp>
    </p:spTree>
    <p:extLst>
      <p:ext uri="{BB962C8B-B14F-4D97-AF65-F5344CB8AC3E}">
        <p14:creationId xmlns:p14="http://schemas.microsoft.com/office/powerpoint/2010/main" val="401452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18681 -0.27037 L -2.5E-6 3.08642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1376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0.725 -0.03271 L -2.77778E-7 -3.33333E-6 " pathEditMode="relative" rAng="0" ptsTypes="AA">
                                      <p:cBhvr>
                                        <p:cTn id="20" dur="3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81" y="163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</TotalTime>
  <Words>540</Words>
  <Application>Microsoft Office PowerPoint</Application>
  <PresentationFormat>Произвольный</PresentationFormat>
  <Paragraphs>134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Мариничев Александр Николаевич</dc:creator>
  <cp:lastModifiedBy>Иван Петрович Кондратьев</cp:lastModifiedBy>
  <cp:revision>25</cp:revision>
  <cp:lastPrinted>2022-01-19T08:45:15Z</cp:lastPrinted>
  <dcterms:created xsi:type="dcterms:W3CDTF">2021-07-14T05:01:48Z</dcterms:created>
  <dcterms:modified xsi:type="dcterms:W3CDTF">2022-01-27T12:27:23Z</dcterms:modified>
</cp:coreProperties>
</file>